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79" r:id="rId4"/>
    <p:sldId id="280" r:id="rId5"/>
    <p:sldId id="257" r:id="rId6"/>
    <p:sldId id="281" r:id="rId7"/>
    <p:sldId id="258" r:id="rId8"/>
    <p:sldId id="282" r:id="rId9"/>
    <p:sldId id="259" r:id="rId10"/>
    <p:sldId id="283" r:id="rId11"/>
    <p:sldId id="260" r:id="rId12"/>
    <p:sldId id="284" r:id="rId13"/>
    <p:sldId id="261" r:id="rId14"/>
    <p:sldId id="262" r:id="rId15"/>
    <p:sldId id="263" r:id="rId16"/>
    <p:sldId id="264" r:id="rId17"/>
    <p:sldId id="265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D81C-BD7D-48D9-BDE7-E86821749B44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65BE5-9C6D-4189-B124-CE34AF57E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8AD91B-4487-4CE5-9EF1-8901D08C3C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17.17 The anatomy of a functioning ribosome.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3D85A1-01A8-4AC2-9FD0-A7671870DFA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17.17 The anatomy of a functioning ribosome.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2F149A-5D8F-4BC4-BE32-6CAA7D898B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17.17 The anatomy of a functioning ribosome.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84EC58-E4DB-47B5-98BB-5825DC36DF0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17.18 The initiation of translation.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27334E-65A8-4843-9C86-30B0029DD72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17.19 The elongation cycle of translation.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FD687A-4CB6-451B-974C-B14A5AD7F0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17.20 The termination of translation.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ADB563-69D1-4FFE-8350-925B5C4CFA3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17.21 Polyribosomes.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1DB9B8-C3A8-49AB-8AE7-A68458F018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17.22 The signal mechanism for targeting proteins to the 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0813" y="444500"/>
            <a:ext cx="8534400" cy="76944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Ribosomes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371600"/>
            <a:ext cx="8610600" cy="521373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Ribosomes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facilitate specific coupling of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anticodons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mRNA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protein synthesis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two ribosomal subunits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small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are made of proteins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ribosomal RNA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rRNA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Bacterial and eukaryotic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ribosomes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somewhat similar but have significant differences: some antibiotic drugs specifically target bacterial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ribosomes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without harming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eukaryotic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ribosomes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17.20-3</a:t>
            </a:r>
          </a:p>
        </p:txBody>
      </p:sp>
      <p:pic>
        <p:nvPicPr>
          <p:cNvPr id="64515" name="Picture 3" descr="17_20TranslationTerm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024063"/>
            <a:ext cx="854868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Line 4"/>
          <p:cNvSpPr>
            <a:spLocks noChangeShapeType="1"/>
          </p:cNvSpPr>
          <p:nvPr/>
        </p:nvSpPr>
        <p:spPr bwMode="auto">
          <a:xfrm flipV="1">
            <a:off x="1758950" y="3929063"/>
            <a:ext cx="3175" cy="327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AutoShape 5"/>
          <p:cNvSpPr>
            <a:spLocks/>
          </p:cNvSpPr>
          <p:nvPr/>
        </p:nvSpPr>
        <p:spPr bwMode="auto">
          <a:xfrm rot="5400000">
            <a:off x="1703388" y="3757613"/>
            <a:ext cx="114300" cy="234950"/>
          </a:xfrm>
          <a:prstGeom prst="rightBrace">
            <a:avLst>
              <a:gd name="adj1" fmla="val 17130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079625" y="2311400"/>
            <a:ext cx="784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Release</a:t>
            </a:r>
            <a:br>
              <a:rPr lang="en-US" sz="1400" b="1"/>
            </a:br>
            <a:r>
              <a:rPr lang="en-US" sz="1400" b="1"/>
              <a:t>factor</a:t>
            </a: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V="1">
            <a:off x="1803400" y="2711450"/>
            <a:ext cx="37465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V="1">
            <a:off x="1758950" y="3925888"/>
            <a:ext cx="317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158875" y="4241800"/>
            <a:ext cx="9937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Stop codon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152525" y="4438650"/>
            <a:ext cx="17240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(UAG, UAA, or UGA)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708275" y="3498850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352425" y="3879850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64525" name="AutoShape 13"/>
          <p:cNvSpPr>
            <a:spLocks/>
          </p:cNvSpPr>
          <p:nvPr/>
        </p:nvSpPr>
        <p:spPr bwMode="auto">
          <a:xfrm rot="5400000">
            <a:off x="1703388" y="3754438"/>
            <a:ext cx="114300" cy="234950"/>
          </a:xfrm>
          <a:prstGeom prst="rightBrace">
            <a:avLst>
              <a:gd name="adj1" fmla="val 1713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5849938" y="3500438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3502025" y="3871913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5716588" y="2438400"/>
            <a:ext cx="1041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Free</a:t>
            </a:r>
            <a:br>
              <a:rPr lang="en-US" sz="1400" b="1"/>
            </a:br>
            <a:r>
              <a:rPr lang="en-US" sz="1400" b="1"/>
              <a:t>polypeptide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5849938" y="3856038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6078538" y="3851275"/>
            <a:ext cx="2667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GTP</a:t>
            </a:r>
            <a:endParaRPr lang="en-US" sz="1400" b="1"/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6321425" y="3198813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8656638" y="3767138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6134100" y="4210050"/>
            <a:ext cx="968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6261100" y="4211638"/>
            <a:ext cx="2794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GDP</a:t>
            </a:r>
            <a:endParaRPr lang="en-US" sz="1400" b="1"/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6599238" y="4195763"/>
            <a:ext cx="1016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ym typeface="Symbol" pitchFamily="18" charset="2"/>
              </a:rPr>
              <a:t></a:t>
            </a:r>
            <a:endParaRPr lang="en-US" sz="1400" b="1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6719888" y="4211638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6958013" y="4284663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b="1"/>
              <a:t>i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816725" y="4206875"/>
            <a:ext cx="127000" cy="128588"/>
            <a:chOff x="4434" y="2518"/>
            <a:chExt cx="80" cy="81"/>
          </a:xfrm>
        </p:grpSpPr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4450" y="2521"/>
              <a:ext cx="5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000" b="1"/>
                <a:t>P</a:t>
              </a:r>
              <a:endParaRPr lang="en-US" sz="1400" b="1"/>
            </a:p>
          </p:txBody>
        </p:sp>
        <p:sp>
          <p:nvSpPr>
            <p:cNvPr id="64540" name="Oval 28"/>
            <p:cNvSpPr>
              <a:spLocks noChangeArrowheads="1"/>
            </p:cNvSpPr>
            <p:nvPr/>
          </p:nvSpPr>
          <p:spPr bwMode="auto">
            <a:xfrm>
              <a:off x="4434" y="2518"/>
              <a:ext cx="80" cy="8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3400" y="1371600"/>
            <a:ext cx="8534400" cy="265303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number of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ribosomes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translate a single mRNA simultaneously, forming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polyribosome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polysome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Polyribosomes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enable a cell to make many copies of a polypeptide very quickly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17.21</a:t>
            </a:r>
          </a:p>
        </p:txBody>
      </p:sp>
      <p:pic>
        <p:nvPicPr>
          <p:cNvPr id="66563" name="Picture 3" descr="17_21_Polyribosom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475" y="136525"/>
            <a:ext cx="53530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Line 4"/>
          <p:cNvSpPr>
            <a:spLocks noChangeShapeType="1"/>
          </p:cNvSpPr>
          <p:nvPr/>
        </p:nvSpPr>
        <p:spPr bwMode="auto">
          <a:xfrm flipV="1">
            <a:off x="4286250" y="4375150"/>
            <a:ext cx="596900" cy="5397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V="1">
            <a:off x="4692650" y="4375150"/>
            <a:ext cx="184150" cy="7794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H="1" flipV="1">
            <a:off x="5543550" y="4845050"/>
            <a:ext cx="76200" cy="6635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864225" y="177800"/>
            <a:ext cx="1139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Completed</a:t>
            </a:r>
            <a:br>
              <a:rPr lang="en-US" sz="1600" b="1"/>
            </a:br>
            <a:r>
              <a:rPr lang="en-US" sz="1600" b="1"/>
              <a:t>polypeptide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933575" y="1187450"/>
            <a:ext cx="10128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Incoming</a:t>
            </a:r>
            <a:br>
              <a:rPr lang="en-US" sz="1600" b="1"/>
            </a:br>
            <a:r>
              <a:rPr lang="en-US" sz="1600" b="1"/>
              <a:t>ribosomal</a:t>
            </a:r>
            <a:br>
              <a:rPr lang="en-US" sz="1600" b="1"/>
            </a:br>
            <a:r>
              <a:rPr lang="en-US" sz="1600" b="1"/>
              <a:t>subunits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733675" y="2254250"/>
            <a:ext cx="733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Start of</a:t>
            </a:r>
            <a:br>
              <a:rPr lang="en-US" sz="1600" b="1"/>
            </a:br>
            <a:r>
              <a:rPr lang="en-US" sz="1600" b="1"/>
              <a:t>mRNA</a:t>
            </a:r>
            <a:br>
              <a:rPr lang="en-US" sz="1600" b="1"/>
            </a:br>
            <a:r>
              <a:rPr lang="en-US" sz="1600" b="1"/>
              <a:t>(5</a:t>
            </a:r>
            <a:r>
              <a:rPr lang="en-US" sz="1600" b="1">
                <a:sym typeface="Symbol" pitchFamily="18" charset="2"/>
              </a:rPr>
              <a:t> end)</a:t>
            </a:r>
            <a:endParaRPr lang="en-US" sz="1600" b="1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3041650" y="1536700"/>
            <a:ext cx="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5330825" y="2400300"/>
            <a:ext cx="733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End of</a:t>
            </a:r>
            <a:br>
              <a:rPr lang="en-US" sz="1600" b="1"/>
            </a:br>
            <a:r>
              <a:rPr lang="en-US" sz="1600" b="1"/>
              <a:t>mRNA</a:t>
            </a:r>
            <a:br>
              <a:rPr lang="en-US" sz="1600" b="1"/>
            </a:br>
            <a:r>
              <a:rPr lang="en-US" sz="1600" b="1"/>
              <a:t>(3</a:t>
            </a:r>
            <a:r>
              <a:rPr lang="en-US" sz="1600" b="1">
                <a:sym typeface="Symbol" pitchFamily="18" charset="2"/>
              </a:rPr>
              <a:t> end)</a:t>
            </a:r>
            <a:endParaRPr lang="en-US" sz="1600" b="1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939925" y="2965450"/>
            <a:ext cx="3079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(a)</a:t>
            </a:r>
          </a:p>
        </p:txBody>
      </p:sp>
      <p:sp>
        <p:nvSpPr>
          <p:cNvPr id="66573" name="AutoShape 13"/>
          <p:cNvSpPr>
            <a:spLocks/>
          </p:cNvSpPr>
          <p:nvPr/>
        </p:nvSpPr>
        <p:spPr bwMode="auto">
          <a:xfrm rot="5812756">
            <a:off x="4386263" y="654050"/>
            <a:ext cx="209550" cy="2647950"/>
          </a:xfrm>
          <a:prstGeom prst="rightBrace">
            <a:avLst>
              <a:gd name="adj1" fmla="val 10530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 rot="278803">
            <a:off x="3832225" y="2057400"/>
            <a:ext cx="13557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Polyribosome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4879975" y="4171950"/>
            <a:ext cx="1114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Ribosomes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5260975" y="4591050"/>
            <a:ext cx="1114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mRNA</a:t>
            </a: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5784850" y="1949450"/>
            <a:ext cx="22860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 flipV="1">
            <a:off x="4286250" y="4375150"/>
            <a:ext cx="59690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V="1">
            <a:off x="4692650" y="4375150"/>
            <a:ext cx="184150" cy="779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H="1" flipV="1">
            <a:off x="5543550" y="4845050"/>
            <a:ext cx="76200" cy="663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1952625" y="6178550"/>
            <a:ext cx="3079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(b)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6345238" y="6303963"/>
            <a:ext cx="9604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0.1 </a:t>
            </a:r>
            <a:r>
              <a:rPr lang="en-US" sz="1600" b="1">
                <a:sym typeface="Symbol" pitchFamily="18" charset="2"/>
              </a:rPr>
              <a:t>m</a:t>
            </a:r>
            <a:endParaRPr lang="en-US" sz="1600" b="1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134100" y="6227763"/>
            <a:ext cx="1066800" cy="109537"/>
            <a:chOff x="3864" y="3923"/>
            <a:chExt cx="672" cy="69"/>
          </a:xfrm>
        </p:grpSpPr>
        <p:sp>
          <p:nvSpPr>
            <p:cNvPr id="66585" name="Line 24"/>
            <p:cNvSpPr>
              <a:spLocks noChangeShapeType="1"/>
            </p:cNvSpPr>
            <p:nvPr/>
          </p:nvSpPr>
          <p:spPr bwMode="auto">
            <a:xfrm>
              <a:off x="3864" y="3955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6" name="Line 25"/>
            <p:cNvSpPr>
              <a:spLocks noChangeShapeType="1"/>
            </p:cNvSpPr>
            <p:nvPr/>
          </p:nvSpPr>
          <p:spPr bwMode="auto">
            <a:xfrm>
              <a:off x="3864" y="3923"/>
              <a:ext cx="0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7" name="Line 26"/>
            <p:cNvSpPr>
              <a:spLocks noChangeShapeType="1"/>
            </p:cNvSpPr>
            <p:nvPr/>
          </p:nvSpPr>
          <p:spPr bwMode="auto">
            <a:xfrm>
              <a:off x="4534" y="3923"/>
              <a:ext cx="0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84" name="Text Box 27"/>
          <p:cNvSpPr txBox="1">
            <a:spLocks noChangeArrowheads="1"/>
          </p:cNvSpPr>
          <p:nvPr/>
        </p:nvSpPr>
        <p:spPr bwMode="auto">
          <a:xfrm>
            <a:off x="3222625" y="469900"/>
            <a:ext cx="1139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Growing</a:t>
            </a:r>
            <a:br>
              <a:rPr lang="en-US" sz="1600" b="1"/>
            </a:br>
            <a:r>
              <a:rPr lang="en-US" sz="1600" b="1"/>
              <a:t>polypeptides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9700" y="444500"/>
            <a:ext cx="8534400" cy="1190625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Completing and Targeting the Functional Protein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908174"/>
            <a:ext cx="8534400" cy="265303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 translation is not sufficient to make a functional protein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Polypeptide chains are modified after translation or targeted to specific sites in the cell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447675"/>
            <a:ext cx="8686800" cy="1200329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pPr marL="57150" marR="0" lvl="0" indent="-4763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Protein Folding and Post-Translational Modifications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903413"/>
            <a:ext cx="8229600" cy="48197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and after synthesis, a polypeptide chain spontaneously coils and folds into its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three-dimensional shape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 also require post-translational modifications before doing their job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polypeptides are activated by enzymes that cleave them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polypeptides come together to form the subunits of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838200"/>
            <a:ext cx="8458200" cy="506600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populations of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ribosomes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evident in cells: free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cytosol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and bound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ribosomes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attached to the 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50838" marR="0" lvl="0" indent="-350838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ribosomes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mostly synthesize proteins that function in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cytosol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50838" marR="0" lvl="0" indent="-350838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ribosomes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make proteins of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endomembrane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proteins that are secreted from the cell</a:t>
            </a:r>
          </a:p>
          <a:p>
            <a:pPr marL="350838" marR="0" lvl="0" indent="-350838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Ribosomes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identical and can switch from free to bound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3400" y="1374775"/>
            <a:ext cx="8077200" cy="37364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Polypeptide synthesis always begins in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cytosol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Synthesis finishes in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cytosol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unless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polypeptide signals the ribosome to attach to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Polypeptides destined for the ER or for secretion are marked by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peptide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1374775"/>
            <a:ext cx="8229600" cy="216059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signal-recognition particle (SRP)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binds to the signal peptide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SRP brings the signal peptide and its ribosome to the 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17.22</a:t>
            </a:r>
          </a:p>
        </p:txBody>
      </p:sp>
      <p:pic>
        <p:nvPicPr>
          <p:cNvPr id="72707" name="Picture 3" descr="17_22ProteinToER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47800"/>
            <a:ext cx="85486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984250" y="1516063"/>
            <a:ext cx="1127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Ribosome</a:t>
            </a:r>
            <a:endParaRPr lang="en-US" sz="1900" b="1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657350" y="2089150"/>
            <a:ext cx="1127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endParaRPr lang="en-US" sz="1900" b="1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V="1">
            <a:off x="1265238" y="1778000"/>
            <a:ext cx="889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676400" y="1973263"/>
            <a:ext cx="80963" cy="16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998538" y="2552700"/>
            <a:ext cx="258762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728663" y="2763838"/>
            <a:ext cx="0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1279525" y="2498725"/>
            <a:ext cx="8810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Signal</a:t>
            </a:r>
            <a:br>
              <a:rPr lang="en-US" sz="1800" b="1"/>
            </a:br>
            <a:r>
              <a:rPr lang="en-US" sz="1800" b="1"/>
              <a:t>peptide</a:t>
            </a:r>
            <a:endParaRPr lang="en-US" sz="1900" b="1"/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96888" y="3214688"/>
            <a:ext cx="1127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SRP</a:t>
            </a:r>
            <a:endParaRPr lang="en-US" sz="1900" b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2775" y="1539875"/>
            <a:ext cx="268288" cy="263525"/>
            <a:chOff x="386" y="970"/>
            <a:chExt cx="169" cy="166"/>
          </a:xfrm>
        </p:grpSpPr>
        <p:sp>
          <p:nvSpPr>
            <p:cNvPr id="72744" name="Oval 13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5" name="Text Box 14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1</a:t>
              </a:r>
              <a:endParaRPr lang="en-US" sz="1900" b="1"/>
            </a:p>
          </p:txBody>
        </p:sp>
      </p:grpSp>
      <p:sp>
        <p:nvSpPr>
          <p:cNvPr id="72717" name="Text Box 15"/>
          <p:cNvSpPr txBox="1">
            <a:spLocks noChangeArrowheads="1"/>
          </p:cNvSpPr>
          <p:nvPr/>
        </p:nvSpPr>
        <p:spPr bwMode="auto">
          <a:xfrm>
            <a:off x="2147888" y="3814763"/>
            <a:ext cx="11271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SRP</a:t>
            </a:r>
            <a:br>
              <a:rPr lang="en-US" sz="1800" b="1"/>
            </a:br>
            <a:r>
              <a:rPr lang="en-US" sz="1800" b="1"/>
              <a:t>receptor</a:t>
            </a:r>
            <a:br>
              <a:rPr lang="en-US" sz="1800" b="1"/>
            </a:br>
            <a:r>
              <a:rPr lang="en-US" sz="1800" b="1"/>
              <a:t>protein</a:t>
            </a:r>
            <a:endParaRPr lang="en-US" sz="1900" b="1"/>
          </a:p>
        </p:txBody>
      </p:sp>
      <p:sp>
        <p:nvSpPr>
          <p:cNvPr id="72718" name="Text Box 16"/>
          <p:cNvSpPr txBox="1">
            <a:spLocks noChangeArrowheads="1"/>
          </p:cNvSpPr>
          <p:nvPr/>
        </p:nvSpPr>
        <p:spPr bwMode="auto">
          <a:xfrm>
            <a:off x="1558925" y="4697413"/>
            <a:ext cx="14859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Translocation</a:t>
            </a:r>
            <a:br>
              <a:rPr lang="en-US" sz="1700" b="1"/>
            </a:br>
            <a:r>
              <a:rPr lang="en-US" sz="1700" b="1"/>
              <a:t>complex</a:t>
            </a:r>
          </a:p>
        </p:txBody>
      </p:sp>
      <p:sp>
        <p:nvSpPr>
          <p:cNvPr id="72719" name="Text Box 17"/>
          <p:cNvSpPr txBox="1">
            <a:spLocks noChangeArrowheads="1"/>
          </p:cNvSpPr>
          <p:nvPr/>
        </p:nvSpPr>
        <p:spPr bwMode="auto">
          <a:xfrm>
            <a:off x="407988" y="4448175"/>
            <a:ext cx="7826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ER</a:t>
            </a:r>
            <a:br>
              <a:rPr lang="en-US" sz="1700" b="1"/>
            </a:br>
            <a:r>
              <a:rPr lang="en-US" sz="1700" b="1"/>
              <a:t>LUMEN</a:t>
            </a:r>
          </a:p>
        </p:txBody>
      </p:sp>
      <p:sp>
        <p:nvSpPr>
          <p:cNvPr id="72720" name="Line 18"/>
          <p:cNvSpPr>
            <a:spLocks noChangeShapeType="1"/>
          </p:cNvSpPr>
          <p:nvPr/>
        </p:nvSpPr>
        <p:spPr bwMode="auto">
          <a:xfrm flipH="1">
            <a:off x="1816100" y="4021138"/>
            <a:ext cx="296863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19"/>
          <p:cNvSpPr>
            <a:spLocks noChangeShapeType="1"/>
          </p:cNvSpPr>
          <p:nvPr/>
        </p:nvSpPr>
        <p:spPr bwMode="auto">
          <a:xfrm>
            <a:off x="1976438" y="4330700"/>
            <a:ext cx="0" cy="373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435100" y="3908425"/>
            <a:ext cx="268288" cy="263525"/>
            <a:chOff x="386" y="970"/>
            <a:chExt cx="169" cy="166"/>
          </a:xfrm>
        </p:grpSpPr>
        <p:sp>
          <p:nvSpPr>
            <p:cNvPr id="72742" name="Oval 21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3" name="Text Box 22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2</a:t>
              </a:r>
              <a:endParaRPr lang="en-US" sz="1900" b="1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505200" y="3076575"/>
            <a:ext cx="268288" cy="263525"/>
            <a:chOff x="386" y="970"/>
            <a:chExt cx="169" cy="166"/>
          </a:xfrm>
        </p:grpSpPr>
        <p:sp>
          <p:nvSpPr>
            <p:cNvPr id="72740" name="Oval 24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1" name="Text Box 25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3</a:t>
              </a:r>
              <a:endParaRPr lang="en-US" sz="1900" b="1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303713" y="2003425"/>
            <a:ext cx="268287" cy="263525"/>
            <a:chOff x="386" y="970"/>
            <a:chExt cx="169" cy="166"/>
          </a:xfrm>
        </p:grpSpPr>
        <p:sp>
          <p:nvSpPr>
            <p:cNvPr id="72738" name="Oval 27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9" name="Text Box 28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4</a:t>
              </a:r>
              <a:endParaRPr lang="en-US" sz="1900" b="1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942013" y="1781175"/>
            <a:ext cx="268287" cy="263525"/>
            <a:chOff x="386" y="970"/>
            <a:chExt cx="169" cy="166"/>
          </a:xfrm>
        </p:grpSpPr>
        <p:sp>
          <p:nvSpPr>
            <p:cNvPr id="72736" name="Oval 30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7" name="Text Box 31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5</a:t>
              </a:r>
              <a:endParaRPr lang="en-US" sz="1900" b="1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586663" y="3603625"/>
            <a:ext cx="268287" cy="263525"/>
            <a:chOff x="386" y="970"/>
            <a:chExt cx="169" cy="166"/>
          </a:xfrm>
        </p:grpSpPr>
        <p:sp>
          <p:nvSpPr>
            <p:cNvPr id="72734" name="Oval 33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5" name="Text Box 34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6</a:t>
              </a:r>
              <a:endParaRPr lang="en-US" sz="1900" b="1"/>
            </a:p>
          </p:txBody>
        </p:sp>
      </p:grpSp>
      <p:sp>
        <p:nvSpPr>
          <p:cNvPr id="72727" name="Text Box 35"/>
          <p:cNvSpPr txBox="1">
            <a:spLocks noChangeArrowheads="1"/>
          </p:cNvSpPr>
          <p:nvPr/>
        </p:nvSpPr>
        <p:spPr bwMode="auto">
          <a:xfrm>
            <a:off x="5099050" y="2970213"/>
            <a:ext cx="9683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Signal</a:t>
            </a:r>
            <a:br>
              <a:rPr lang="en-US" sz="1800" b="1"/>
            </a:br>
            <a:r>
              <a:rPr lang="en-US" sz="1800" b="1"/>
              <a:t>peptide</a:t>
            </a:r>
            <a:br>
              <a:rPr lang="en-US" sz="1800" b="1"/>
            </a:br>
            <a:r>
              <a:rPr lang="en-US" sz="1800" b="1"/>
              <a:t>removed</a:t>
            </a:r>
            <a:endParaRPr lang="en-US" sz="1900" b="1"/>
          </a:p>
        </p:txBody>
      </p:sp>
      <p:sp>
        <p:nvSpPr>
          <p:cNvPr id="72728" name="Line 36"/>
          <p:cNvSpPr>
            <a:spLocks noChangeShapeType="1"/>
          </p:cNvSpPr>
          <p:nvPr/>
        </p:nvSpPr>
        <p:spPr bwMode="auto">
          <a:xfrm flipH="1">
            <a:off x="5810250" y="2787650"/>
            <a:ext cx="215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Text Box 37"/>
          <p:cNvSpPr txBox="1">
            <a:spLocks noChangeArrowheads="1"/>
          </p:cNvSpPr>
          <p:nvPr/>
        </p:nvSpPr>
        <p:spPr bwMode="auto">
          <a:xfrm>
            <a:off x="7607300" y="4170363"/>
            <a:ext cx="1158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CYTOSOL</a:t>
            </a:r>
            <a:endParaRPr lang="en-US" sz="1900" b="1"/>
          </a:p>
        </p:txBody>
      </p:sp>
      <p:sp>
        <p:nvSpPr>
          <p:cNvPr id="72730" name="Text Box 38"/>
          <p:cNvSpPr txBox="1">
            <a:spLocks noChangeArrowheads="1"/>
          </p:cNvSpPr>
          <p:nvPr/>
        </p:nvSpPr>
        <p:spPr bwMode="auto">
          <a:xfrm>
            <a:off x="7689850" y="3281363"/>
            <a:ext cx="930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Protein</a:t>
            </a:r>
            <a:endParaRPr lang="en-US" sz="1900" b="1"/>
          </a:p>
        </p:txBody>
      </p:sp>
      <p:sp>
        <p:nvSpPr>
          <p:cNvPr id="72731" name="Text Box 39"/>
          <p:cNvSpPr txBox="1">
            <a:spLocks noChangeArrowheads="1"/>
          </p:cNvSpPr>
          <p:nvPr/>
        </p:nvSpPr>
        <p:spPr bwMode="auto">
          <a:xfrm>
            <a:off x="7505700" y="2620963"/>
            <a:ext cx="1152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ER</a:t>
            </a:r>
            <a:br>
              <a:rPr lang="en-US" sz="1800" b="1"/>
            </a:br>
            <a:r>
              <a:rPr lang="en-US" sz="1800" b="1"/>
              <a:t>membrane</a:t>
            </a:r>
            <a:endParaRPr lang="en-US" sz="1900" b="1"/>
          </a:p>
        </p:txBody>
      </p:sp>
      <p:sp>
        <p:nvSpPr>
          <p:cNvPr id="72732" name="Line 40"/>
          <p:cNvSpPr>
            <a:spLocks noChangeShapeType="1"/>
          </p:cNvSpPr>
          <p:nvPr/>
        </p:nvSpPr>
        <p:spPr bwMode="auto">
          <a:xfrm flipV="1">
            <a:off x="7302500" y="2819400"/>
            <a:ext cx="17780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3" name="Line 41"/>
          <p:cNvSpPr>
            <a:spLocks noChangeShapeType="1"/>
          </p:cNvSpPr>
          <p:nvPr/>
        </p:nvSpPr>
        <p:spPr bwMode="auto">
          <a:xfrm flipV="1">
            <a:off x="7200900" y="3403600"/>
            <a:ext cx="4572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17.17a</a:t>
            </a:r>
          </a:p>
        </p:txBody>
      </p:sp>
      <p:pic>
        <p:nvPicPr>
          <p:cNvPr id="54275" name="Picture 4" descr="17_17aRibosome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3" y="425450"/>
            <a:ext cx="6810375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1222375" y="895350"/>
            <a:ext cx="1635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tRNA</a:t>
            </a:r>
            <a:br>
              <a:rPr lang="en-US" sz="2300" b="1"/>
            </a:br>
            <a:r>
              <a:rPr lang="en-US" sz="2300" b="1"/>
              <a:t>molecules</a:t>
            </a:r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 flipH="1" flipV="1">
            <a:off x="2314575" y="1585913"/>
            <a:ext cx="1228725" cy="131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 flipH="1" flipV="1">
            <a:off x="2309813" y="1581150"/>
            <a:ext cx="2017712" cy="169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 flipH="1" flipV="1">
            <a:off x="2309813" y="1581150"/>
            <a:ext cx="1579562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 flipH="1" flipV="1">
            <a:off x="4778375" y="949325"/>
            <a:ext cx="196850" cy="331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AutoShape 10"/>
          <p:cNvSpPr>
            <a:spLocks/>
          </p:cNvSpPr>
          <p:nvPr/>
        </p:nvSpPr>
        <p:spPr bwMode="auto">
          <a:xfrm>
            <a:off x="6483350" y="1835150"/>
            <a:ext cx="241300" cy="1787525"/>
          </a:xfrm>
          <a:prstGeom prst="rightBrace">
            <a:avLst>
              <a:gd name="adj1" fmla="val 6173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AutoShape 11"/>
          <p:cNvSpPr>
            <a:spLocks/>
          </p:cNvSpPr>
          <p:nvPr/>
        </p:nvSpPr>
        <p:spPr bwMode="auto">
          <a:xfrm>
            <a:off x="6483350" y="3657600"/>
            <a:ext cx="250825" cy="1214438"/>
          </a:xfrm>
          <a:prstGeom prst="rightBrace">
            <a:avLst>
              <a:gd name="adj1" fmla="val 403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3057525" y="406400"/>
            <a:ext cx="1635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Growing</a:t>
            </a:r>
            <a:br>
              <a:rPr lang="en-US" sz="2300" b="1"/>
            </a:br>
            <a:r>
              <a:rPr lang="en-US" sz="2300" b="1"/>
              <a:t>polypeptide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5756275" y="673100"/>
            <a:ext cx="16462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Exit tunnel</a:t>
            </a:r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3419475" y="3022600"/>
            <a:ext cx="222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E</a:t>
            </a:r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3768725" y="3073400"/>
            <a:ext cx="222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P</a:t>
            </a:r>
          </a:p>
        </p:txBody>
      </p:sp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4098925" y="3213100"/>
            <a:ext cx="222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A</a:t>
            </a:r>
          </a:p>
        </p:txBody>
      </p:sp>
      <p:sp>
        <p:nvSpPr>
          <p:cNvPr id="54288" name="Line 17"/>
          <p:cNvSpPr>
            <a:spLocks noChangeShapeType="1"/>
          </p:cNvSpPr>
          <p:nvPr/>
        </p:nvSpPr>
        <p:spPr bwMode="auto">
          <a:xfrm flipH="1">
            <a:off x="5257800" y="1009650"/>
            <a:ext cx="463550" cy="782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6867525" y="2413000"/>
            <a:ext cx="11096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Large</a:t>
            </a:r>
            <a:br>
              <a:rPr lang="en-US" sz="2300" b="1"/>
            </a:br>
            <a:r>
              <a:rPr lang="en-US" sz="2300" b="1"/>
              <a:t>subunit</a:t>
            </a:r>
          </a:p>
        </p:txBody>
      </p:sp>
      <p:sp>
        <p:nvSpPr>
          <p:cNvPr id="54290" name="Text Box 19"/>
          <p:cNvSpPr txBox="1">
            <a:spLocks noChangeArrowheads="1"/>
          </p:cNvSpPr>
          <p:nvPr/>
        </p:nvSpPr>
        <p:spPr bwMode="auto">
          <a:xfrm>
            <a:off x="6873875" y="3937000"/>
            <a:ext cx="11096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Small</a:t>
            </a:r>
            <a:br>
              <a:rPr lang="en-US" sz="2300" b="1"/>
            </a:br>
            <a:r>
              <a:rPr lang="en-US" sz="2300" b="1"/>
              <a:t>subunit</a:t>
            </a:r>
          </a:p>
        </p:txBody>
      </p:sp>
      <p:sp>
        <p:nvSpPr>
          <p:cNvPr id="54291" name="Text Box 20"/>
          <p:cNvSpPr txBox="1">
            <a:spLocks noChangeArrowheads="1"/>
          </p:cNvSpPr>
          <p:nvPr/>
        </p:nvSpPr>
        <p:spPr bwMode="auto">
          <a:xfrm>
            <a:off x="3419475" y="5422900"/>
            <a:ext cx="10207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mRNA</a:t>
            </a:r>
          </a:p>
        </p:txBody>
      </p:sp>
      <p:sp>
        <p:nvSpPr>
          <p:cNvPr id="54292" name="Text Box 21"/>
          <p:cNvSpPr txBox="1">
            <a:spLocks noChangeArrowheads="1"/>
          </p:cNvSpPr>
          <p:nvPr/>
        </p:nvSpPr>
        <p:spPr bwMode="auto">
          <a:xfrm>
            <a:off x="2828925" y="5137150"/>
            <a:ext cx="3016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5</a:t>
            </a:r>
            <a:r>
              <a:rPr lang="en-US" sz="2300" b="1">
                <a:sym typeface="Symbol" pitchFamily="18" charset="2"/>
              </a:rPr>
              <a:t></a:t>
            </a:r>
            <a:endParaRPr lang="en-US" sz="2300" b="1"/>
          </a:p>
        </p:txBody>
      </p:sp>
      <p:sp>
        <p:nvSpPr>
          <p:cNvPr id="54293" name="Text Box 22"/>
          <p:cNvSpPr txBox="1">
            <a:spLocks noChangeArrowheads="1"/>
          </p:cNvSpPr>
          <p:nvPr/>
        </p:nvSpPr>
        <p:spPr bwMode="auto">
          <a:xfrm>
            <a:off x="5210175" y="5334000"/>
            <a:ext cx="3016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3</a:t>
            </a:r>
            <a:r>
              <a:rPr lang="en-US" sz="2300" b="1">
                <a:sym typeface="Symbol" pitchFamily="18" charset="2"/>
              </a:rPr>
              <a:t></a:t>
            </a:r>
            <a:endParaRPr lang="en-US" sz="2300" b="1"/>
          </a:p>
        </p:txBody>
      </p:sp>
      <p:sp>
        <p:nvSpPr>
          <p:cNvPr id="54294" name="Text Box 23"/>
          <p:cNvSpPr txBox="1">
            <a:spLocks noChangeArrowheads="1"/>
          </p:cNvSpPr>
          <p:nvPr/>
        </p:nvSpPr>
        <p:spPr bwMode="auto">
          <a:xfrm>
            <a:off x="1235075" y="5899150"/>
            <a:ext cx="62261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(a) Computer model of functioning ribosome</a:t>
            </a:r>
          </a:p>
        </p:txBody>
      </p:sp>
      <p:sp>
        <p:nvSpPr>
          <p:cNvPr id="54295" name="Line 24"/>
          <p:cNvSpPr>
            <a:spLocks noChangeShapeType="1"/>
          </p:cNvSpPr>
          <p:nvPr/>
        </p:nvSpPr>
        <p:spPr bwMode="auto">
          <a:xfrm flipH="1" flipV="1">
            <a:off x="3241675" y="5057775"/>
            <a:ext cx="250825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17.17b</a:t>
            </a:r>
          </a:p>
        </p:txBody>
      </p:sp>
      <p:pic>
        <p:nvPicPr>
          <p:cNvPr id="55299" name="Picture 3" descr="17_17bRibosome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779463"/>
            <a:ext cx="7993063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4165600" y="1104900"/>
            <a:ext cx="1646238" cy="7032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4714875" y="2238375"/>
            <a:ext cx="1055688" cy="758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 flipV="1">
            <a:off x="1473200" y="2776538"/>
            <a:ext cx="1895475" cy="5016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5472113" y="3649663"/>
            <a:ext cx="625475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1565275" y="4630738"/>
            <a:ext cx="147955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5322888" y="4878388"/>
            <a:ext cx="7699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 flipV="1">
            <a:off x="2674938" y="1149350"/>
            <a:ext cx="1357312" cy="18399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V="1">
            <a:off x="4162425" y="1101725"/>
            <a:ext cx="1646238" cy="703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 flipV="1">
            <a:off x="2681288" y="1155700"/>
            <a:ext cx="1357312" cy="183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V="1">
            <a:off x="4711700" y="2238375"/>
            <a:ext cx="1055688" cy="758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H="1" flipV="1">
            <a:off x="1470025" y="2773363"/>
            <a:ext cx="1895475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5468938" y="3649663"/>
            <a:ext cx="6254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1562100" y="4630738"/>
            <a:ext cx="14795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5319713" y="4878388"/>
            <a:ext cx="769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870575" y="933450"/>
            <a:ext cx="23320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 dirty="0">
                <a:solidFill>
                  <a:srgbClr val="00B050"/>
                </a:solidFill>
              </a:rPr>
              <a:t>Exit tunnel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864225" y="1968500"/>
            <a:ext cx="2867025" cy="596900"/>
            <a:chOff x="3694" y="1240"/>
            <a:chExt cx="1806" cy="376"/>
          </a:xfrm>
        </p:grpSpPr>
        <p:sp>
          <p:nvSpPr>
            <p:cNvPr id="55327" name="Text Box 20"/>
            <p:cNvSpPr txBox="1">
              <a:spLocks noChangeArrowheads="1"/>
            </p:cNvSpPr>
            <p:nvPr/>
          </p:nvSpPr>
          <p:spPr bwMode="auto">
            <a:xfrm>
              <a:off x="3694" y="1240"/>
              <a:ext cx="180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b="1"/>
                <a:t>A site (Aminoacyl-</a:t>
              </a:r>
              <a:br>
                <a:rPr lang="en-US" b="1"/>
              </a:br>
              <a:r>
                <a:rPr lang="en-US" b="1"/>
                <a:t>tRNA binding site)</a:t>
              </a:r>
            </a:p>
          </p:txBody>
        </p:sp>
        <p:sp>
          <p:nvSpPr>
            <p:cNvPr id="55328" name="Line 21"/>
            <p:cNvSpPr>
              <a:spLocks noChangeShapeType="1"/>
            </p:cNvSpPr>
            <p:nvPr/>
          </p:nvSpPr>
          <p:spPr bwMode="auto">
            <a:xfrm flipV="1">
              <a:off x="4336" y="1444"/>
              <a:ext cx="1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16" name="Text Box 22"/>
          <p:cNvSpPr txBox="1">
            <a:spLocks noChangeArrowheads="1"/>
          </p:cNvSpPr>
          <p:nvPr/>
        </p:nvSpPr>
        <p:spPr bwMode="auto">
          <a:xfrm>
            <a:off x="6181725" y="4699000"/>
            <a:ext cx="12128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Small</a:t>
            </a:r>
            <a:br>
              <a:rPr lang="en-US" b="1"/>
            </a:br>
            <a:r>
              <a:rPr lang="en-US" b="1"/>
              <a:t>subunit</a:t>
            </a:r>
          </a:p>
        </p:txBody>
      </p:sp>
      <p:sp>
        <p:nvSpPr>
          <p:cNvPr id="55317" name="Text Box 23"/>
          <p:cNvSpPr txBox="1">
            <a:spLocks noChangeArrowheads="1"/>
          </p:cNvSpPr>
          <p:nvPr/>
        </p:nvSpPr>
        <p:spPr bwMode="auto">
          <a:xfrm>
            <a:off x="6181725" y="3454400"/>
            <a:ext cx="12128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Large</a:t>
            </a:r>
            <a:br>
              <a:rPr lang="en-US" b="1"/>
            </a:br>
            <a:r>
              <a:rPr lang="en-US" b="1"/>
              <a:t>subunit</a:t>
            </a:r>
          </a:p>
        </p:txBody>
      </p:sp>
      <p:sp>
        <p:nvSpPr>
          <p:cNvPr id="55318" name="Text Box 24"/>
          <p:cNvSpPr txBox="1">
            <a:spLocks noChangeArrowheads="1"/>
          </p:cNvSpPr>
          <p:nvPr/>
        </p:nvSpPr>
        <p:spPr bwMode="auto">
          <a:xfrm>
            <a:off x="3984625" y="3416300"/>
            <a:ext cx="2428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5319" name="Text Box 25"/>
          <p:cNvSpPr txBox="1">
            <a:spLocks noChangeArrowheads="1"/>
          </p:cNvSpPr>
          <p:nvPr/>
        </p:nvSpPr>
        <p:spPr bwMode="auto">
          <a:xfrm>
            <a:off x="4614863" y="3408363"/>
            <a:ext cx="2428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5320" name="Text Box 26"/>
          <p:cNvSpPr txBox="1">
            <a:spLocks noChangeArrowheads="1"/>
          </p:cNvSpPr>
          <p:nvPr/>
        </p:nvSpPr>
        <p:spPr bwMode="auto">
          <a:xfrm>
            <a:off x="612775" y="768350"/>
            <a:ext cx="35639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 site (Peptidyl-tRNA</a:t>
            </a:r>
            <a:br>
              <a:rPr lang="en-US" b="1"/>
            </a:br>
            <a:r>
              <a:rPr lang="en-US" b="1"/>
              <a:t>binding site)</a:t>
            </a:r>
          </a:p>
        </p:txBody>
      </p:sp>
      <p:sp>
        <p:nvSpPr>
          <p:cNvPr id="55321" name="Line 27"/>
          <p:cNvSpPr>
            <a:spLocks noChangeShapeType="1"/>
          </p:cNvSpPr>
          <p:nvPr/>
        </p:nvSpPr>
        <p:spPr bwMode="auto">
          <a:xfrm flipV="1">
            <a:off x="1631950" y="1098550"/>
            <a:ext cx="16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Text Box 28"/>
          <p:cNvSpPr txBox="1">
            <a:spLocks noChangeArrowheads="1"/>
          </p:cNvSpPr>
          <p:nvPr/>
        </p:nvSpPr>
        <p:spPr bwMode="auto">
          <a:xfrm>
            <a:off x="593725" y="4451350"/>
            <a:ext cx="1871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  <a:br>
              <a:rPr lang="en-US" b="1"/>
            </a:br>
            <a:r>
              <a:rPr lang="en-US" b="1"/>
              <a:t>binding site</a:t>
            </a:r>
          </a:p>
        </p:txBody>
      </p:sp>
      <p:sp>
        <p:nvSpPr>
          <p:cNvPr id="55323" name="Text Box 29"/>
          <p:cNvSpPr txBox="1">
            <a:spLocks noChangeArrowheads="1"/>
          </p:cNvSpPr>
          <p:nvPr/>
        </p:nvSpPr>
        <p:spPr bwMode="auto">
          <a:xfrm>
            <a:off x="612775" y="5530850"/>
            <a:ext cx="67976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(b) Schematic model showing binding sites</a:t>
            </a:r>
          </a:p>
        </p:txBody>
      </p:sp>
      <p:sp>
        <p:nvSpPr>
          <p:cNvPr id="55324" name="Text Box 30"/>
          <p:cNvSpPr txBox="1">
            <a:spLocks noChangeArrowheads="1"/>
          </p:cNvSpPr>
          <p:nvPr/>
        </p:nvSpPr>
        <p:spPr bwMode="auto">
          <a:xfrm>
            <a:off x="600075" y="2565400"/>
            <a:ext cx="1420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E site </a:t>
            </a:r>
            <a:br>
              <a:rPr lang="en-US" b="1"/>
            </a:br>
            <a:r>
              <a:rPr lang="en-US" b="1"/>
              <a:t>(Exit site)</a:t>
            </a:r>
          </a:p>
        </p:txBody>
      </p:sp>
      <p:sp>
        <p:nvSpPr>
          <p:cNvPr id="55325" name="Line 31"/>
          <p:cNvSpPr>
            <a:spLocks noChangeShapeType="1"/>
          </p:cNvSpPr>
          <p:nvPr/>
        </p:nvSpPr>
        <p:spPr bwMode="auto">
          <a:xfrm flipV="1">
            <a:off x="727075" y="3254375"/>
            <a:ext cx="1587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Text Box 32"/>
          <p:cNvSpPr txBox="1">
            <a:spLocks noChangeArrowheads="1"/>
          </p:cNvSpPr>
          <p:nvPr/>
        </p:nvSpPr>
        <p:spPr bwMode="auto">
          <a:xfrm>
            <a:off x="3398838" y="3408363"/>
            <a:ext cx="2428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17.17c</a:t>
            </a:r>
          </a:p>
        </p:txBody>
      </p:sp>
      <p:pic>
        <p:nvPicPr>
          <p:cNvPr id="56323" name="Picture 33" descr="17_17cRibosome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038" y="574675"/>
            <a:ext cx="7273925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Line 34"/>
          <p:cNvSpPr>
            <a:spLocks noChangeShapeType="1"/>
          </p:cNvSpPr>
          <p:nvPr/>
        </p:nvSpPr>
        <p:spPr bwMode="auto">
          <a:xfrm>
            <a:off x="5195888" y="3617913"/>
            <a:ext cx="1208087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AutoShape 35"/>
          <p:cNvSpPr>
            <a:spLocks/>
          </p:cNvSpPr>
          <p:nvPr/>
        </p:nvSpPr>
        <p:spPr bwMode="auto">
          <a:xfrm rot="-5400000">
            <a:off x="4960144" y="4502944"/>
            <a:ext cx="292100" cy="642938"/>
          </a:xfrm>
          <a:prstGeom prst="leftBrace">
            <a:avLst>
              <a:gd name="adj1" fmla="val 18342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Line 36"/>
          <p:cNvSpPr>
            <a:spLocks noChangeShapeType="1"/>
          </p:cNvSpPr>
          <p:nvPr/>
        </p:nvSpPr>
        <p:spPr bwMode="auto">
          <a:xfrm flipV="1">
            <a:off x="5343525" y="2116138"/>
            <a:ext cx="1031875" cy="6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AutoShape 37"/>
          <p:cNvSpPr>
            <a:spLocks/>
          </p:cNvSpPr>
          <p:nvPr/>
        </p:nvSpPr>
        <p:spPr bwMode="auto">
          <a:xfrm rot="-5400000">
            <a:off x="4336257" y="4523581"/>
            <a:ext cx="292100" cy="601663"/>
          </a:xfrm>
          <a:prstGeom prst="leftBrace">
            <a:avLst>
              <a:gd name="adj1" fmla="val 17165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Line 38"/>
          <p:cNvSpPr>
            <a:spLocks noChangeShapeType="1"/>
          </p:cNvSpPr>
          <p:nvPr/>
        </p:nvSpPr>
        <p:spPr bwMode="auto">
          <a:xfrm>
            <a:off x="1435100" y="4157663"/>
            <a:ext cx="425450" cy="671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Line 39"/>
          <p:cNvSpPr>
            <a:spLocks noChangeShapeType="1"/>
          </p:cNvSpPr>
          <p:nvPr/>
        </p:nvSpPr>
        <p:spPr bwMode="auto">
          <a:xfrm flipV="1">
            <a:off x="3276600" y="955675"/>
            <a:ext cx="574675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Line 40"/>
          <p:cNvSpPr>
            <a:spLocks noChangeShapeType="1"/>
          </p:cNvSpPr>
          <p:nvPr/>
        </p:nvSpPr>
        <p:spPr bwMode="auto">
          <a:xfrm>
            <a:off x="5202238" y="3617913"/>
            <a:ext cx="12080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Text Box 41"/>
          <p:cNvSpPr txBox="1">
            <a:spLocks noChangeArrowheads="1"/>
          </p:cNvSpPr>
          <p:nvPr/>
        </p:nvSpPr>
        <p:spPr bwMode="auto">
          <a:xfrm>
            <a:off x="1647825" y="1003300"/>
            <a:ext cx="15795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Amino end</a:t>
            </a:r>
          </a:p>
        </p:txBody>
      </p:sp>
      <p:sp>
        <p:nvSpPr>
          <p:cNvPr id="56332" name="AutoShape 42"/>
          <p:cNvSpPr>
            <a:spLocks/>
          </p:cNvSpPr>
          <p:nvPr/>
        </p:nvSpPr>
        <p:spPr bwMode="auto">
          <a:xfrm rot="8529925" flipH="1">
            <a:off x="4448175" y="633413"/>
            <a:ext cx="238125" cy="1631950"/>
          </a:xfrm>
          <a:prstGeom prst="rightBrace">
            <a:avLst>
              <a:gd name="adj1" fmla="val 5711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Text Box 43"/>
          <p:cNvSpPr txBox="1">
            <a:spLocks noChangeArrowheads="1"/>
          </p:cNvSpPr>
          <p:nvPr/>
        </p:nvSpPr>
        <p:spPr bwMode="auto">
          <a:xfrm>
            <a:off x="1006475" y="3816350"/>
            <a:ext cx="94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</a:p>
        </p:txBody>
      </p:sp>
      <p:sp>
        <p:nvSpPr>
          <p:cNvPr id="56334" name="Text Box 44"/>
          <p:cNvSpPr txBox="1">
            <a:spLocks noChangeArrowheads="1"/>
          </p:cNvSpPr>
          <p:nvPr/>
        </p:nvSpPr>
        <p:spPr bwMode="auto">
          <a:xfrm>
            <a:off x="3756025" y="3397250"/>
            <a:ext cx="2047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6335" name="Text Box 45"/>
          <p:cNvSpPr txBox="1">
            <a:spLocks noChangeArrowheads="1"/>
          </p:cNvSpPr>
          <p:nvPr/>
        </p:nvSpPr>
        <p:spPr bwMode="auto">
          <a:xfrm>
            <a:off x="981075" y="5721350"/>
            <a:ext cx="63785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 dirty="0"/>
              <a:t>(c) Schematic </a:t>
            </a:r>
            <a:r>
              <a:rPr lang="en-US" b="1" dirty="0">
                <a:solidFill>
                  <a:srgbClr val="00B050"/>
                </a:solidFill>
              </a:rPr>
              <a:t>model with mRNA and </a:t>
            </a:r>
            <a:r>
              <a:rPr lang="en-US" b="1" dirty="0" err="1">
                <a:solidFill>
                  <a:srgbClr val="00B050"/>
                </a:solidFill>
              </a:rPr>
              <a:t>tRNA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6336" name="Text Box 46"/>
          <p:cNvSpPr txBox="1">
            <a:spLocks noChangeArrowheads="1"/>
          </p:cNvSpPr>
          <p:nvPr/>
        </p:nvSpPr>
        <p:spPr bwMode="auto">
          <a:xfrm>
            <a:off x="1582738" y="5021263"/>
            <a:ext cx="279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5</a:t>
            </a:r>
            <a:r>
              <a:rPr lang="en-US" b="1">
                <a:sym typeface="Symbol" pitchFamily="18" charset="2"/>
              </a:rPr>
              <a:t></a:t>
            </a:r>
            <a:endParaRPr lang="en-US" b="1"/>
          </a:p>
        </p:txBody>
      </p:sp>
      <p:sp>
        <p:nvSpPr>
          <p:cNvPr id="56337" name="Text Box 47"/>
          <p:cNvSpPr txBox="1">
            <a:spLocks noChangeArrowheads="1"/>
          </p:cNvSpPr>
          <p:nvPr/>
        </p:nvSpPr>
        <p:spPr bwMode="auto">
          <a:xfrm>
            <a:off x="4225925" y="4902200"/>
            <a:ext cx="1543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Codons</a:t>
            </a:r>
          </a:p>
        </p:txBody>
      </p:sp>
      <p:sp>
        <p:nvSpPr>
          <p:cNvPr id="56338" name="Text Box 48"/>
          <p:cNvSpPr txBox="1">
            <a:spLocks noChangeArrowheads="1"/>
          </p:cNvSpPr>
          <p:nvPr/>
        </p:nvSpPr>
        <p:spPr bwMode="auto">
          <a:xfrm>
            <a:off x="7324725" y="3892550"/>
            <a:ext cx="279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3</a:t>
            </a:r>
            <a:r>
              <a:rPr lang="en-US" b="1">
                <a:sym typeface="Symbol" pitchFamily="18" charset="2"/>
              </a:rPr>
              <a:t></a:t>
            </a:r>
            <a:endParaRPr lang="en-US" b="1"/>
          </a:p>
        </p:txBody>
      </p:sp>
      <p:sp>
        <p:nvSpPr>
          <p:cNvPr id="56339" name="Text Box 49"/>
          <p:cNvSpPr txBox="1">
            <a:spLocks noChangeArrowheads="1"/>
          </p:cNvSpPr>
          <p:nvPr/>
        </p:nvSpPr>
        <p:spPr bwMode="auto">
          <a:xfrm>
            <a:off x="6499225" y="3416300"/>
            <a:ext cx="94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tRNA</a:t>
            </a:r>
          </a:p>
        </p:txBody>
      </p:sp>
      <p:sp>
        <p:nvSpPr>
          <p:cNvPr id="56340" name="Text Box 50"/>
          <p:cNvSpPr txBox="1">
            <a:spLocks noChangeArrowheads="1"/>
          </p:cNvSpPr>
          <p:nvPr/>
        </p:nvSpPr>
        <p:spPr bwMode="auto">
          <a:xfrm>
            <a:off x="5057775" y="558800"/>
            <a:ext cx="31750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 dirty="0"/>
              <a:t>Growing </a:t>
            </a:r>
            <a:r>
              <a:rPr lang="en-US" b="1" dirty="0">
                <a:solidFill>
                  <a:srgbClr val="00B050"/>
                </a:solidFill>
              </a:rPr>
              <a:t>polypeptide</a:t>
            </a:r>
          </a:p>
        </p:txBody>
      </p:sp>
      <p:sp>
        <p:nvSpPr>
          <p:cNvPr id="56341" name="Text Box 51"/>
          <p:cNvSpPr txBox="1">
            <a:spLocks noChangeArrowheads="1"/>
          </p:cNvSpPr>
          <p:nvPr/>
        </p:nvSpPr>
        <p:spPr bwMode="auto">
          <a:xfrm>
            <a:off x="6473825" y="1200150"/>
            <a:ext cx="15541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Next amino</a:t>
            </a:r>
            <a:br>
              <a:rPr lang="en-US" b="1"/>
            </a:br>
            <a:r>
              <a:rPr lang="en-US" b="1"/>
              <a:t>acid to be</a:t>
            </a:r>
            <a:br>
              <a:rPr lang="en-US" b="1"/>
            </a:br>
            <a:r>
              <a:rPr lang="en-US" b="1"/>
              <a:t>added to</a:t>
            </a:r>
            <a:br>
              <a:rPr lang="en-US" b="1"/>
            </a:br>
            <a:r>
              <a:rPr lang="en-US" b="1"/>
              <a:t>polypeptide</a:t>
            </a:r>
            <a:br>
              <a:rPr lang="en-US" b="1"/>
            </a:br>
            <a:r>
              <a:rPr lang="en-US" b="1"/>
              <a:t>chain</a:t>
            </a:r>
          </a:p>
        </p:txBody>
      </p:sp>
      <p:sp>
        <p:nvSpPr>
          <p:cNvPr id="56342" name="AutoShape 52"/>
          <p:cNvSpPr>
            <a:spLocks/>
          </p:cNvSpPr>
          <p:nvPr/>
        </p:nvSpPr>
        <p:spPr bwMode="auto">
          <a:xfrm rot="-5400000">
            <a:off x="4960144" y="4502944"/>
            <a:ext cx="292100" cy="642938"/>
          </a:xfrm>
          <a:prstGeom prst="leftBrace">
            <a:avLst>
              <a:gd name="adj1" fmla="val 1834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Line 53"/>
          <p:cNvSpPr>
            <a:spLocks noChangeShapeType="1"/>
          </p:cNvSpPr>
          <p:nvPr/>
        </p:nvSpPr>
        <p:spPr bwMode="auto">
          <a:xfrm flipV="1">
            <a:off x="5349875" y="2116138"/>
            <a:ext cx="10318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54"/>
          <p:cNvSpPr>
            <a:spLocks noChangeShapeType="1"/>
          </p:cNvSpPr>
          <p:nvPr/>
        </p:nvSpPr>
        <p:spPr bwMode="auto">
          <a:xfrm flipV="1">
            <a:off x="4652963" y="858838"/>
            <a:ext cx="3810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AutoShape 55"/>
          <p:cNvSpPr>
            <a:spLocks/>
          </p:cNvSpPr>
          <p:nvPr/>
        </p:nvSpPr>
        <p:spPr bwMode="auto">
          <a:xfrm rot="-5400000">
            <a:off x="4336257" y="4523581"/>
            <a:ext cx="292100" cy="601663"/>
          </a:xfrm>
          <a:prstGeom prst="leftBrace">
            <a:avLst>
              <a:gd name="adj1" fmla="val 1716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1370013"/>
            <a:ext cx="8534400" cy="34286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ribosome has three binding sites for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tRNA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7900" marR="0" lvl="1" indent="-30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site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holds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carries the growing polypeptide chain</a:t>
            </a:r>
          </a:p>
          <a:p>
            <a:pPr marL="977900" marR="0" lvl="1" indent="-30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site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holds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carries the next amino acid to be added to the chain</a:t>
            </a:r>
          </a:p>
          <a:p>
            <a:pPr marL="977900" marR="0" lvl="1" indent="-30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site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exit site, where discharged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tRNAs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leave the ribosome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17.18</a:t>
            </a:r>
          </a:p>
        </p:txBody>
      </p:sp>
      <p:pic>
        <p:nvPicPr>
          <p:cNvPr id="60419" name="Picture 3" descr="17_18TranslationInitiatio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90613"/>
            <a:ext cx="854868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4"/>
          <p:cNvSpPr>
            <a:spLocks/>
          </p:cNvSpPr>
          <p:nvPr/>
        </p:nvSpPr>
        <p:spPr bwMode="auto">
          <a:xfrm rot="-5400000">
            <a:off x="1937544" y="4307682"/>
            <a:ext cx="160337" cy="469900"/>
          </a:xfrm>
          <a:prstGeom prst="leftBrace">
            <a:avLst>
              <a:gd name="adj1" fmla="val 24423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92100" y="3048000"/>
            <a:ext cx="911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sz="1900" b="1"/>
              <a:t>Initiator</a:t>
            </a:r>
            <a:br>
              <a:rPr lang="en-US" sz="1900" b="1"/>
            </a:br>
            <a:r>
              <a:rPr lang="en-US" sz="1900" b="1"/>
              <a:t>tRNA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95300" y="3886200"/>
            <a:ext cx="784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mRNA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579813" y="2041525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473700" y="426085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409950" y="438150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381125" y="4584700"/>
            <a:ext cx="1330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Start codon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1219200" y="3454400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H="1">
            <a:off x="882650" y="4495800"/>
            <a:ext cx="311150" cy="66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2889250" y="4800600"/>
            <a:ext cx="34925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 flipV="1">
            <a:off x="5899150" y="2432050"/>
            <a:ext cx="1016000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246438" y="4806950"/>
            <a:ext cx="1165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Small</a:t>
            </a:r>
            <a:br>
              <a:rPr lang="en-US" sz="1800" b="1"/>
            </a:br>
            <a:r>
              <a:rPr lang="en-US" sz="1800" b="1"/>
              <a:t>ribosomal</a:t>
            </a:r>
            <a:br>
              <a:rPr lang="en-US" sz="1800" b="1"/>
            </a:br>
            <a:r>
              <a:rPr lang="en-US" sz="1800" b="1"/>
              <a:t>subunit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31788" y="5175250"/>
            <a:ext cx="21367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 binding site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8548688" y="4383088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5543550" y="5168900"/>
            <a:ext cx="3267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Translation initiation complex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2638425" y="2357438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3575050" y="235585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2620963" y="2039938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2863850" y="2035175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3116263" y="2436813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3119438" y="2125663"/>
            <a:ext cx="1762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2873375" y="2374900"/>
            <a:ext cx="1762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3370263" y="2395538"/>
            <a:ext cx="1762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3375025" y="2070100"/>
            <a:ext cx="1762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4867275" y="2811463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5578475" y="2171700"/>
            <a:ext cx="722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 site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5053013" y="293052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i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4935538" y="312102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>
                <a:sym typeface="Symbol" pitchFamily="18" charset="2"/>
              </a:rPr>
              <a:t></a:t>
            </a:r>
            <a:endParaRPr lang="en-US" sz="1500" b="1"/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3992563" y="3357563"/>
            <a:ext cx="419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GTP</a:t>
            </a: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4729163" y="3357563"/>
            <a:ext cx="542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GDP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 rot="-549679">
            <a:off x="1876425" y="2352675"/>
            <a:ext cx="36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Met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 rot="-549679">
            <a:off x="7029450" y="2352675"/>
            <a:ext cx="36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Met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7720013" y="1085850"/>
            <a:ext cx="11017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Large</a:t>
            </a:r>
            <a:br>
              <a:rPr lang="en-US" sz="1800" b="1"/>
            </a:br>
            <a:r>
              <a:rPr lang="en-US" sz="1800" b="1"/>
              <a:t>ribosomal</a:t>
            </a:r>
            <a:br>
              <a:rPr lang="en-US" sz="1800" b="1"/>
            </a:br>
            <a:r>
              <a:rPr lang="en-US" sz="1800" b="1"/>
              <a:t>subunit</a:t>
            </a:r>
          </a:p>
        </p:txBody>
      </p:sp>
      <p:sp>
        <p:nvSpPr>
          <p:cNvPr id="60453" name="Line 37"/>
          <p:cNvSpPr>
            <a:spLocks noChangeShapeType="1"/>
          </p:cNvSpPr>
          <p:nvPr/>
        </p:nvSpPr>
        <p:spPr bwMode="auto">
          <a:xfrm>
            <a:off x="5888038" y="2438400"/>
            <a:ext cx="1041400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4" name="Line 38"/>
          <p:cNvSpPr>
            <a:spLocks noChangeShapeType="1"/>
          </p:cNvSpPr>
          <p:nvPr/>
        </p:nvSpPr>
        <p:spPr bwMode="auto">
          <a:xfrm flipH="1">
            <a:off x="7670800" y="1887538"/>
            <a:ext cx="287338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6654800" y="367347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</a:t>
            </a: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7523163" y="367347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</a:t>
            </a:r>
          </a:p>
        </p:txBody>
      </p:sp>
      <p:sp>
        <p:nvSpPr>
          <p:cNvPr id="60457" name="AutoShape 41"/>
          <p:cNvSpPr>
            <a:spLocks/>
          </p:cNvSpPr>
          <p:nvPr/>
        </p:nvSpPr>
        <p:spPr bwMode="auto">
          <a:xfrm rot="-5400000">
            <a:off x="1937544" y="4307682"/>
            <a:ext cx="160337" cy="469900"/>
          </a:xfrm>
          <a:prstGeom prst="leftBrace">
            <a:avLst>
              <a:gd name="adj1" fmla="val 2442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330200" y="422275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1000" y="838200"/>
            <a:ext cx="8382000" cy="47212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elongation stage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amino acids are added one by one to the preceding amino acid at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C-terminus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growing chain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addition involves proteins called elongation factors and occurs in three steps: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recognition, peptide bond formation, and translocation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Translation proceeds along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mRNA in a 5′ to 3′ direction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17_19TranslationElong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136525"/>
            <a:ext cx="77565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2613025" y="184150"/>
            <a:ext cx="1546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Amino end of</a:t>
            </a:r>
            <a:br>
              <a:rPr lang="en-US" sz="1800" b="1"/>
            </a:br>
            <a:r>
              <a:rPr lang="en-US" sz="1800" b="1"/>
              <a:t>polypeptide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3279775" y="1390650"/>
            <a:ext cx="7334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mRNA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3540125" y="191135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4492625" y="121285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4976813" y="1736725"/>
            <a:ext cx="2778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A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5940425" y="128270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6899275" y="341630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5853113" y="1914525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GTP</a:t>
            </a:r>
          </a:p>
        </p:txBody>
      </p:sp>
      <p:sp>
        <p:nvSpPr>
          <p:cNvPr id="62475" name="Text Box 12"/>
          <p:cNvSpPr txBox="1">
            <a:spLocks noChangeArrowheads="1"/>
          </p:cNvSpPr>
          <p:nvPr/>
        </p:nvSpPr>
        <p:spPr bwMode="auto">
          <a:xfrm>
            <a:off x="5802313" y="2222500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GDP</a:t>
            </a:r>
          </a:p>
        </p:txBody>
      </p:sp>
      <p:sp>
        <p:nvSpPr>
          <p:cNvPr id="62476" name="Text Box 13"/>
          <p:cNvSpPr txBox="1">
            <a:spLocks noChangeArrowheads="1"/>
          </p:cNvSpPr>
          <p:nvPr/>
        </p:nvSpPr>
        <p:spPr bwMode="auto">
          <a:xfrm>
            <a:off x="6124575" y="2224088"/>
            <a:ext cx="87313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>
                <a:sym typeface="Symbol" pitchFamily="18" charset="2"/>
              </a:rPr>
              <a:t></a:t>
            </a:r>
            <a:endParaRPr lang="en-US" sz="1000" b="1"/>
          </a:p>
        </p:txBody>
      </p:sp>
      <p:sp>
        <p:nvSpPr>
          <p:cNvPr id="62477" name="Text Box 14"/>
          <p:cNvSpPr txBox="1">
            <a:spLocks noChangeArrowheads="1"/>
          </p:cNvSpPr>
          <p:nvPr/>
        </p:nvSpPr>
        <p:spPr bwMode="auto">
          <a:xfrm>
            <a:off x="6276975" y="2227263"/>
            <a:ext cx="87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900" b="1"/>
              <a:t>P</a:t>
            </a:r>
          </a:p>
        </p:txBody>
      </p:sp>
      <p:sp>
        <p:nvSpPr>
          <p:cNvPr id="62478" name="Text Box 15"/>
          <p:cNvSpPr txBox="1">
            <a:spLocks noChangeArrowheads="1"/>
          </p:cNvSpPr>
          <p:nvPr/>
        </p:nvSpPr>
        <p:spPr bwMode="auto">
          <a:xfrm>
            <a:off x="6388100" y="2281238"/>
            <a:ext cx="87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800" b="1"/>
              <a:t>i</a:t>
            </a:r>
          </a:p>
        </p:txBody>
      </p:sp>
      <p:sp>
        <p:nvSpPr>
          <p:cNvPr id="62479" name="Text Box 16"/>
          <p:cNvSpPr txBox="1">
            <a:spLocks noChangeArrowheads="1"/>
          </p:cNvSpPr>
          <p:nvPr/>
        </p:nvSpPr>
        <p:spPr bwMode="auto">
          <a:xfrm>
            <a:off x="7134225" y="3970338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62480" name="Text Box 17"/>
          <p:cNvSpPr txBox="1">
            <a:spLocks noChangeArrowheads="1"/>
          </p:cNvSpPr>
          <p:nvPr/>
        </p:nvSpPr>
        <p:spPr bwMode="auto">
          <a:xfrm>
            <a:off x="7405688" y="3967163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62481" name="Text Box 18"/>
          <p:cNvSpPr txBox="1">
            <a:spLocks noChangeArrowheads="1"/>
          </p:cNvSpPr>
          <p:nvPr/>
        </p:nvSpPr>
        <p:spPr bwMode="auto">
          <a:xfrm>
            <a:off x="4595813" y="5622925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62482" name="Text Box 19"/>
          <p:cNvSpPr txBox="1">
            <a:spLocks noChangeArrowheads="1"/>
          </p:cNvSpPr>
          <p:nvPr/>
        </p:nvSpPr>
        <p:spPr bwMode="auto">
          <a:xfrm>
            <a:off x="4830763" y="6176963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62483" name="Text Box 20"/>
          <p:cNvSpPr txBox="1">
            <a:spLocks noChangeArrowheads="1"/>
          </p:cNvSpPr>
          <p:nvPr/>
        </p:nvSpPr>
        <p:spPr bwMode="auto">
          <a:xfrm>
            <a:off x="5102225" y="6173788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62484" name="Text Box 21"/>
          <p:cNvSpPr txBox="1">
            <a:spLocks noChangeArrowheads="1"/>
          </p:cNvSpPr>
          <p:nvPr/>
        </p:nvSpPr>
        <p:spPr bwMode="auto">
          <a:xfrm>
            <a:off x="3846513" y="4954588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GTP</a:t>
            </a:r>
          </a:p>
        </p:txBody>
      </p:sp>
      <p:sp>
        <p:nvSpPr>
          <p:cNvPr id="62485" name="Text Box 22"/>
          <p:cNvSpPr txBox="1">
            <a:spLocks noChangeArrowheads="1"/>
          </p:cNvSpPr>
          <p:nvPr/>
        </p:nvSpPr>
        <p:spPr bwMode="auto">
          <a:xfrm>
            <a:off x="3492500" y="4581525"/>
            <a:ext cx="26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GDP</a:t>
            </a:r>
          </a:p>
        </p:txBody>
      </p:sp>
      <p:sp>
        <p:nvSpPr>
          <p:cNvPr id="62486" name="Text Box 23"/>
          <p:cNvSpPr txBox="1">
            <a:spLocks noChangeArrowheads="1"/>
          </p:cNvSpPr>
          <p:nvPr/>
        </p:nvSpPr>
        <p:spPr bwMode="auto">
          <a:xfrm>
            <a:off x="3814763" y="4583113"/>
            <a:ext cx="8731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>
                <a:sym typeface="Symbol" pitchFamily="18" charset="2"/>
              </a:rPr>
              <a:t></a:t>
            </a:r>
            <a:endParaRPr lang="en-US" sz="1000" b="1"/>
          </a:p>
        </p:txBody>
      </p:sp>
      <p:sp>
        <p:nvSpPr>
          <p:cNvPr id="62487" name="Text Box 24"/>
          <p:cNvSpPr txBox="1">
            <a:spLocks noChangeArrowheads="1"/>
          </p:cNvSpPr>
          <p:nvPr/>
        </p:nvSpPr>
        <p:spPr bwMode="auto">
          <a:xfrm>
            <a:off x="3967163" y="4586288"/>
            <a:ext cx="873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900" b="1"/>
              <a:t>P</a:t>
            </a:r>
          </a:p>
        </p:txBody>
      </p:sp>
      <p:sp>
        <p:nvSpPr>
          <p:cNvPr id="62488" name="Text Box 25"/>
          <p:cNvSpPr txBox="1">
            <a:spLocks noChangeArrowheads="1"/>
          </p:cNvSpPr>
          <p:nvPr/>
        </p:nvSpPr>
        <p:spPr bwMode="auto">
          <a:xfrm>
            <a:off x="4078288" y="4640263"/>
            <a:ext cx="873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800" b="1"/>
              <a:t>i</a:t>
            </a:r>
          </a:p>
        </p:txBody>
      </p:sp>
      <p:sp>
        <p:nvSpPr>
          <p:cNvPr id="62489" name="Text Box 26"/>
          <p:cNvSpPr txBox="1">
            <a:spLocks noChangeArrowheads="1"/>
          </p:cNvSpPr>
          <p:nvPr/>
        </p:nvSpPr>
        <p:spPr bwMode="auto">
          <a:xfrm>
            <a:off x="2676525" y="3949700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62490" name="Text Box 27"/>
          <p:cNvSpPr txBox="1">
            <a:spLocks noChangeArrowheads="1"/>
          </p:cNvSpPr>
          <p:nvPr/>
        </p:nvSpPr>
        <p:spPr bwMode="auto">
          <a:xfrm>
            <a:off x="2952750" y="3956050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62491" name="Text Box 28"/>
          <p:cNvSpPr txBox="1">
            <a:spLocks noChangeArrowheads="1"/>
          </p:cNvSpPr>
          <p:nvPr/>
        </p:nvSpPr>
        <p:spPr bwMode="auto">
          <a:xfrm>
            <a:off x="2414588" y="3402013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62492" name="Text Box 29"/>
          <p:cNvSpPr txBox="1">
            <a:spLocks noChangeArrowheads="1"/>
          </p:cNvSpPr>
          <p:nvPr/>
        </p:nvSpPr>
        <p:spPr bwMode="auto">
          <a:xfrm>
            <a:off x="730250" y="1647825"/>
            <a:ext cx="2625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Ribosome ready for</a:t>
            </a:r>
            <a:br>
              <a:rPr lang="en-US" sz="1800" b="1"/>
            </a:br>
            <a:r>
              <a:rPr lang="en-US" sz="1800" b="1"/>
              <a:t>next aminoacyl tRNA</a:t>
            </a:r>
          </a:p>
        </p:txBody>
      </p:sp>
      <p:sp>
        <p:nvSpPr>
          <p:cNvPr id="62493" name="Text Box 30"/>
          <p:cNvSpPr txBox="1">
            <a:spLocks noChangeArrowheads="1"/>
          </p:cNvSpPr>
          <p:nvPr/>
        </p:nvSpPr>
        <p:spPr bwMode="auto">
          <a:xfrm>
            <a:off x="4678363" y="1738313"/>
            <a:ext cx="282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P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624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17.19-4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3400" y="685800"/>
            <a:ext cx="8229600" cy="44529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occurs when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stop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reaches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site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ribosome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site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accepts a protein called a release factor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release factor causes the addition of a water molecule instead of an amino acid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reaction releases the polypeptide, and the translation assembly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comes apart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864</Words>
  <Application>Microsoft Office PowerPoint</Application>
  <PresentationFormat>On-screen Show (4:3)</PresentationFormat>
  <Paragraphs>195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Figure 17.17a</vt:lpstr>
      <vt:lpstr>Figure 17.17b</vt:lpstr>
      <vt:lpstr>Figure 17.17c</vt:lpstr>
      <vt:lpstr>PowerPoint Presentation</vt:lpstr>
      <vt:lpstr>Figure 17.18</vt:lpstr>
      <vt:lpstr>PowerPoint Presentation</vt:lpstr>
      <vt:lpstr>Figure 17.19-4</vt:lpstr>
      <vt:lpstr>PowerPoint Presentation</vt:lpstr>
      <vt:lpstr>Figure 17.20-3</vt:lpstr>
      <vt:lpstr>PowerPoint Presentation</vt:lpstr>
      <vt:lpstr>Figure 17.21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17.22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</dc:creator>
  <cp:lastModifiedBy>saadmahdi saadmahdi</cp:lastModifiedBy>
  <cp:revision>15</cp:revision>
  <dcterms:created xsi:type="dcterms:W3CDTF">2006-08-16T00:00:00Z</dcterms:created>
  <dcterms:modified xsi:type="dcterms:W3CDTF">2024-03-21T00:41:37Z</dcterms:modified>
</cp:coreProperties>
</file>